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6" r:id="rId4"/>
    <p:sldId id="28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52" name="Rectangle 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82FFFF"/>
                </a:solidFill>
              </a:defRPr>
            </a:lvl1pPr>
            <a:lvl2pPr marL="0" indent="457200">
              <a:buSzTx/>
              <a:buFontTx/>
              <a:buNone/>
              <a:defRPr sz="2000" cap="all">
                <a:solidFill>
                  <a:srgbClr val="82FFFF"/>
                </a:solidFill>
              </a:defRPr>
            </a:lvl2pPr>
            <a:lvl3pPr marL="0" indent="914400">
              <a:buSzTx/>
              <a:buFontTx/>
              <a:buNone/>
              <a:defRPr sz="2000" cap="all">
                <a:solidFill>
                  <a:srgbClr val="82FFFF"/>
                </a:solidFill>
              </a:defRPr>
            </a:lvl3pPr>
            <a:lvl4pPr marL="0" indent="1371600">
              <a:buSzTx/>
              <a:buFontTx/>
              <a:buNone/>
              <a:defRPr sz="2000" cap="all">
                <a:solidFill>
                  <a:srgbClr val="82FFFF"/>
                </a:solidFill>
              </a:defRPr>
            </a:lvl4pPr>
            <a:lvl5pPr marL="0" indent="1828800">
              <a:buSzTx/>
              <a:buFontTx/>
              <a:buNone/>
              <a:defRPr sz="2000" cap="all">
                <a:solidFill>
                  <a:srgbClr val="82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3" y="5477191"/>
            <a:ext cx="244287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3"/>
            <a:ext cx="9912356" cy="819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2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6"/>
            <a:ext cx="9912355" cy="3299779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3" y="5124020"/>
            <a:ext cx="9910860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3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800"/>
            </a:pPr>
            <a:endParaRPr/>
          </a:p>
        </p:txBody>
      </p:sp>
      <p:sp>
        <p:nvSpPr>
          <p:cNvPr id="250" name="TextBox 59"/>
          <p:cNvSpPr txBox="1"/>
          <p:nvPr/>
        </p:nvSpPr>
        <p:spPr>
          <a:xfrm>
            <a:off x="903512" y="426612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251" name="TextBox 60"/>
          <p:cNvSpPr txBox="1"/>
          <p:nvPr/>
        </p:nvSpPr>
        <p:spPr>
          <a:xfrm>
            <a:off x="10537369" y="2459189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2" cy="251183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3" y="4657654"/>
            <a:ext cx="9904506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2"/>
            <a:ext cx="3196901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7" y="3360263"/>
            <a:ext cx="3208736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6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27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3" y="3363435"/>
            <a:ext cx="3195831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1" y="2674462"/>
            <a:ext cx="3194969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27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1" y="3360263"/>
            <a:ext cx="3194969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7"/>
            <a:ext cx="3195242" cy="8178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8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000" cap="all"/>
            </a:pPr>
            <a:endParaRPr/>
          </a:p>
        </p:txBody>
      </p:sp>
      <p:sp>
        <p:nvSpPr>
          <p:cNvPr id="28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1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1" cy="8103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8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000" cap="all"/>
            </a:pPr>
            <a:endParaRPr/>
          </a:p>
        </p:txBody>
      </p:sp>
      <p:sp>
        <p:nvSpPr>
          <p:cNvPr id="29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1" y="2666998"/>
            <a:ext cx="3194970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1" y="4980854"/>
            <a:ext cx="3194969" cy="8103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143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117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8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9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1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3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4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5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4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14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3" y="5950266"/>
            <a:ext cx="244287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457200">
              <a:buSzTx/>
              <a:buFontTx/>
              <a:buNone/>
              <a:defRPr sz="1800" cap="all"/>
            </a:lvl2pPr>
            <a:lvl3pPr marL="0" indent="914400">
              <a:buSzTx/>
              <a:buFontTx/>
              <a:buNone/>
              <a:defRPr sz="1800" cap="all"/>
            </a:lvl3pPr>
            <a:lvl4pPr marL="0" indent="1371600">
              <a:buSzTx/>
              <a:buFontTx/>
              <a:buNone/>
              <a:defRPr sz="1800" cap="all"/>
            </a:lvl4pPr>
            <a:lvl5pPr marL="0" indent="182880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5"/>
            <a:ext cx="4878391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5"/>
            <a:ext cx="4649784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0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5"/>
            <a:ext cx="3856039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9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1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7380720" y="609600"/>
            <a:ext cx="3666691" cy="51816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5"/>
            <a:ext cx="5934513" cy="354171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8" y="0"/>
            <a:ext cx="12053888" cy="6858001"/>
            <a:chOff x="0" y="0"/>
            <a:chExt cx="12053887" cy="6858000"/>
          </a:xfrm>
        </p:grpSpPr>
        <p:grpSp>
          <p:nvGrpSpPr>
            <p:cNvPr id="2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9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2" y="5950266"/>
            <a:ext cx="244288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essfraz.com/post/docker-containers-on-the-desktop/" TargetMode="External"/><Relationship Id="rId2" Type="http://schemas.openxmlformats.org/officeDocument/2006/relationships/hyperlink" Target="http://12factor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arcosCordeiro/workshop-dock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gif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m 4" descr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172" y="723567"/>
            <a:ext cx="5499654" cy="4619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docker-pi.png" descr="docker-p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803400"/>
            <a:ext cx="7442200" cy="467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ítulo 1"/>
          <p:cNvSpPr txBox="1"/>
          <p:nvPr/>
        </p:nvSpPr>
        <p:spPr>
          <a:xfrm>
            <a:off x="1059657" y="415318"/>
            <a:ext cx="9905998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255272"/>
                </a:solidFill>
              </a:defRPr>
            </a:lvl1pPr>
          </a:lstStyle>
          <a:p>
            <a:r>
              <a:t>docker arm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nvidia-docker-banner.png" descr="nvidia-docker-bann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2328270"/>
            <a:ext cx="7510494" cy="391378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Título 1"/>
          <p:cNvSpPr txBox="1"/>
          <p:nvPr/>
        </p:nvSpPr>
        <p:spPr>
          <a:xfrm>
            <a:off x="1059657" y="262918"/>
            <a:ext cx="9905998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255272"/>
                </a:solidFill>
              </a:defRPr>
            </a:lvl1pPr>
          </a:lstStyle>
          <a:p>
            <a:r>
              <a:t>nvidia-docker</a:t>
            </a:r>
          </a:p>
        </p:txBody>
      </p:sp>
      <p:sp>
        <p:nvSpPr>
          <p:cNvPr id="333" name="Processamentos em GPUS"/>
          <p:cNvSpPr txBox="1">
            <a:spLocks noGrp="1"/>
          </p:cNvSpPr>
          <p:nvPr>
            <p:ph type="body" sz="half" idx="1"/>
          </p:nvPr>
        </p:nvSpPr>
        <p:spPr>
          <a:xfrm>
            <a:off x="989012" y="1708843"/>
            <a:ext cx="6317803" cy="463451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SzTx/>
              <a:buFontTx/>
              <a:buNone/>
              <a:defRPr sz="3000" i="1" cap="all"/>
            </a:lvl1pPr>
          </a:lstStyle>
          <a:p>
            <a:r>
              <a:t>Processamentos em GPUS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ítulo 1"/>
          <p:cNvSpPr txBox="1"/>
          <p:nvPr/>
        </p:nvSpPr>
        <p:spPr>
          <a:xfrm>
            <a:off x="1059657" y="262918"/>
            <a:ext cx="9905998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255272"/>
                </a:solidFill>
              </a:defRPr>
            </a:lvl1pPr>
          </a:lstStyle>
          <a:p>
            <a:r>
              <a:t>outras opções de containers</a:t>
            </a:r>
          </a:p>
        </p:txBody>
      </p:sp>
      <p:pic>
        <p:nvPicPr>
          <p:cNvPr id="336" name="containers.png" descr="contain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3" y="2137017"/>
            <a:ext cx="2274298" cy="209550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LXC / LXD"/>
          <p:cNvSpPr txBox="1">
            <a:spLocks noGrp="1"/>
          </p:cNvSpPr>
          <p:nvPr>
            <p:ph type="body" sz="quarter" idx="1"/>
          </p:nvPr>
        </p:nvSpPr>
        <p:spPr>
          <a:xfrm>
            <a:off x="1232961" y="4476220"/>
            <a:ext cx="1747242" cy="6889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900" b="1">
                <a:solidFill>
                  <a:srgbClr val="000000"/>
                </a:solidFill>
              </a:defRPr>
            </a:lvl1pPr>
          </a:lstStyle>
          <a:p>
            <a:r>
              <a:t>LXC / LXD</a:t>
            </a:r>
          </a:p>
        </p:txBody>
      </p:sp>
      <p:pic>
        <p:nvPicPr>
          <p:cNvPr id="338" name="rkt_decal_Artboard_1_large.png" descr="rkt_decal_Artboard_1_lar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683" y="1624328"/>
            <a:ext cx="2968480" cy="2968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apache_mesos.png" descr="apache_meso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538" y="1308585"/>
            <a:ext cx="5455748" cy="2482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OpenVZ.png" descr="OpenVZ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794" y="3593102"/>
            <a:ext cx="2274298" cy="2274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DOCKER IMAGE</a:t>
            </a:r>
          </a:p>
        </p:txBody>
      </p:sp>
      <p:sp>
        <p:nvSpPr>
          <p:cNvPr id="343" name="Espaço Reservado para Conteúdo 2"/>
          <p:cNvSpPr txBox="1">
            <a:spLocks noGrp="1"/>
          </p:cNvSpPr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t>Template do container</a:t>
            </a:r>
          </a:p>
          <a:p>
            <a:r>
              <a:t>Dockerfile</a:t>
            </a:r>
          </a:p>
          <a:p>
            <a:r>
              <a:t>Build Dockerfile</a:t>
            </a:r>
          </a:p>
          <a:p>
            <a:r>
              <a:t># docker build –t &lt;name&gt; .</a:t>
            </a:r>
          </a:p>
          <a:p>
            <a:r>
              <a:t>Docker Registry</a:t>
            </a:r>
          </a:p>
          <a:p>
            <a:r>
              <a:t>Docker Hub</a:t>
            </a:r>
          </a:p>
        </p:txBody>
      </p:sp>
      <p:pic>
        <p:nvPicPr>
          <p:cNvPr id="344" name="Imagem 4" descr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941" y="2897919"/>
            <a:ext cx="3810001" cy="373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2423506" y="1873455"/>
            <a:ext cx="7338332" cy="3761226"/>
          </a:xfrm>
          <a:prstGeom prst="rect">
            <a:avLst/>
          </a:prstGeom>
          <a:solidFill>
            <a:srgbClr val="F5F5F5"/>
          </a:solidFill>
        </p:spPr>
        <p:txBody>
          <a:bodyPr lIns="0" tIns="0" rIns="0" bIns="0" anchor="ctr">
            <a:normAutofit fontScale="55000" lnSpcReduction="20000"/>
          </a:bodyPr>
          <a:lstStyle/>
          <a:p>
            <a:pPr marL="0" indent="0">
              <a:buNone/>
            </a:pP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pt-BR" sz="5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python:alpine</a:t>
            </a: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pt-BR" sz="5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5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5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endParaRPr lang="pt-BR" sz="5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pt-BR" sz="5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hello.pyp</a:t>
            </a: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b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EXPOSE 5000</a:t>
            </a:r>
          </a:p>
          <a:p>
            <a:pPr marL="0" indent="0">
              <a:buNone/>
            </a:pP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WORKDIR /</a:t>
            </a:r>
            <a:b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ENTRYPOINT [“</a:t>
            </a:r>
            <a:r>
              <a:rPr lang="pt-BR" sz="5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pt-BR" sz="5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“hello.py”]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47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rPr dirty="0"/>
              <a:t>ARQUI</a:t>
            </a:r>
            <a:r>
              <a:rPr lang="pt-BR" dirty="0"/>
              <a:t>V</a:t>
            </a:r>
            <a:r>
              <a:rPr dirty="0"/>
              <a:t>O DOCKER IMAGE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rática"/>
          <p:cNvSpPr txBox="1">
            <a:spLocks noGrp="1"/>
          </p:cNvSpPr>
          <p:nvPr>
            <p:ph type="title"/>
          </p:nvPr>
        </p:nvSpPr>
        <p:spPr>
          <a:xfrm>
            <a:off x="3910012" y="466118"/>
            <a:ext cx="9905999" cy="1478571"/>
          </a:xfrm>
          <a:prstGeom prst="rect">
            <a:avLst/>
          </a:prstGeom>
        </p:spPr>
        <p:txBody>
          <a:bodyPr/>
          <a:lstStyle>
            <a:lvl1pPr>
              <a:defRPr sz="5300" b="1">
                <a:solidFill>
                  <a:srgbClr val="134770"/>
                </a:solidFill>
              </a:defRPr>
            </a:lvl1pPr>
          </a:lstStyle>
          <a:p>
            <a:r>
              <a:t>prática</a:t>
            </a:r>
          </a:p>
        </p:txBody>
      </p:sp>
      <p:sp>
        <p:nvSpPr>
          <p:cNvPr id="350" name="Baixar imagem…"/>
          <p:cNvSpPr txBox="1">
            <a:spLocks noGrp="1"/>
          </p:cNvSpPr>
          <p:nvPr>
            <p:ph type="body" idx="1"/>
          </p:nvPr>
        </p:nvSpPr>
        <p:spPr>
          <a:xfrm>
            <a:off x="881856" y="1658142"/>
            <a:ext cx="9906000" cy="354171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4027" indent="-224027" defTabSz="896111">
              <a:spcBef>
                <a:spcPts val="900"/>
              </a:spcBef>
              <a:defRPr sz="2352"/>
            </a:pPr>
            <a:r>
              <a:t>Baixar imagem</a:t>
            </a:r>
          </a:p>
          <a:p>
            <a:pPr marL="224027" indent="-224027" defTabSz="896111">
              <a:spcBef>
                <a:spcPts val="900"/>
              </a:spcBef>
              <a:defRPr sz="2352"/>
            </a:pPr>
            <a:r>
              <a:t>Listar imagem</a:t>
            </a:r>
          </a:p>
          <a:p>
            <a:pPr marL="224027" indent="-224027" defTabSz="896111">
              <a:spcBef>
                <a:spcPts val="900"/>
              </a:spcBef>
              <a:defRPr sz="2352"/>
            </a:pPr>
            <a:r>
              <a:t>Criar imagem</a:t>
            </a:r>
          </a:p>
          <a:p>
            <a:pPr marL="224027" indent="-224027" defTabSz="896111">
              <a:spcBef>
                <a:spcPts val="900"/>
              </a:spcBef>
              <a:defRPr sz="2352"/>
            </a:pPr>
            <a:r>
              <a:t>Tag</a:t>
            </a:r>
          </a:p>
          <a:p>
            <a:pPr marL="224027" indent="-224027" defTabSz="896111">
              <a:spcBef>
                <a:spcPts val="900"/>
              </a:spcBef>
              <a:defRPr sz="2352"/>
            </a:pPr>
            <a:r>
              <a:t>Histórico</a:t>
            </a:r>
          </a:p>
          <a:p>
            <a:pPr marL="224027" indent="-224027" defTabSz="896111">
              <a:spcBef>
                <a:spcPts val="900"/>
              </a:spcBef>
              <a:defRPr sz="2352"/>
            </a:pPr>
            <a:r>
              <a:t>Camadas</a:t>
            </a:r>
          </a:p>
          <a:p>
            <a:pPr marL="224027" indent="-224027" defTabSz="896111">
              <a:spcBef>
                <a:spcPts val="900"/>
              </a:spcBef>
              <a:defRPr sz="2352"/>
            </a:pPr>
            <a:r>
              <a:t>Apagar imagem</a:t>
            </a:r>
          </a:p>
        </p:txBody>
      </p:sp>
      <p:pic>
        <p:nvPicPr>
          <p:cNvPr id="351" name="Open-Source-Docker-Tools.png" descr="Open-Source-Docker-Too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1662523"/>
            <a:ext cx="6832048" cy="4547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docker registre e docker-hub"/>
          <p:cNvSpPr txBox="1">
            <a:spLocks noGrp="1"/>
          </p:cNvSpPr>
          <p:nvPr>
            <p:ph type="title"/>
          </p:nvPr>
        </p:nvSpPr>
        <p:spPr>
          <a:xfrm>
            <a:off x="2563812" y="59718"/>
            <a:ext cx="9905999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docker registre e docker-hub</a:t>
            </a:r>
          </a:p>
        </p:txBody>
      </p:sp>
      <p:pic>
        <p:nvPicPr>
          <p:cNvPr id="354" name="CpA4RzoXEAAf83a-1-907x1024.png" descr="CpA4RzoXEAAf83a-1-907x1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73" y="1412423"/>
            <a:ext cx="3900966" cy="44041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B53704-F07C-4E9F-9366-19BBC3BE9BA8}"/>
              </a:ext>
            </a:extLst>
          </p:cNvPr>
          <p:cNvSpPr txBox="1"/>
          <p:nvPr/>
        </p:nvSpPr>
        <p:spPr>
          <a:xfrm>
            <a:off x="3419061" y="6151953"/>
            <a:ext cx="436754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https://hub.Docker.com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866B44-CA06-40A9-AD29-60F95631E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Containers docker</a:t>
            </a:r>
          </a:p>
        </p:txBody>
      </p:sp>
      <p:sp>
        <p:nvSpPr>
          <p:cNvPr id="358" name="Espaço Reservado para Conteúdo 2"/>
          <p:cNvSpPr txBox="1">
            <a:spLocks noGrp="1"/>
          </p:cNvSpPr>
          <p:nvPr>
            <p:ph type="body" idx="1"/>
          </p:nvPr>
        </p:nvSpPr>
        <p:spPr>
          <a:xfrm>
            <a:off x="831056" y="4281486"/>
            <a:ext cx="9906000" cy="3541715"/>
          </a:xfrm>
          <a:prstGeom prst="rect">
            <a:avLst/>
          </a:prstGeom>
        </p:spPr>
        <p:txBody>
          <a:bodyPr/>
          <a:lstStyle/>
          <a:p>
            <a:r>
              <a:t>Copy-on-Write (COW)</a:t>
            </a:r>
          </a:p>
          <a:p>
            <a:r>
              <a:t>Vantagens</a:t>
            </a:r>
          </a:p>
        </p:txBody>
      </p:sp>
      <p:sp>
        <p:nvSpPr>
          <p:cNvPr id="359" name="Um contêiner é um ambiente de execução autocontida que compartilha o kernel do sistema host e que é (opcionalmente) isolado de outros contêineres no sistema."/>
          <p:cNvSpPr txBox="1"/>
          <p:nvPr/>
        </p:nvSpPr>
        <p:spPr>
          <a:xfrm>
            <a:off x="983456" y="1998518"/>
            <a:ext cx="5434300" cy="197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defRPr sz="2500" cap="all">
                <a:solidFill>
                  <a:srgbClr val="FFFFFF"/>
                </a:solidFill>
              </a:defRPr>
            </a:lvl1pPr>
          </a:lstStyle>
          <a:p>
            <a:r>
              <a:t>Um contêiner é um ambiente de execução autocontida que compartilha o kernel do sistema host e que é (opcionalmente) isolado de outros contêineres no sistema.</a:t>
            </a:r>
          </a:p>
        </p:txBody>
      </p:sp>
      <p:pic>
        <p:nvPicPr>
          <p:cNvPr id="360" name="1_hZgRPWerZVbaGT8jJiJZVQ.png" descr="1_hZgRPWerZVbaGT8jJiJZV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088" y="1244714"/>
            <a:ext cx="6772308" cy="5079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rática"/>
          <p:cNvSpPr txBox="1">
            <a:spLocks noGrp="1"/>
          </p:cNvSpPr>
          <p:nvPr>
            <p:ph type="title"/>
          </p:nvPr>
        </p:nvSpPr>
        <p:spPr>
          <a:xfrm>
            <a:off x="3910012" y="466118"/>
            <a:ext cx="9905999" cy="1478571"/>
          </a:xfrm>
          <a:prstGeom prst="rect">
            <a:avLst/>
          </a:prstGeom>
        </p:spPr>
        <p:txBody>
          <a:bodyPr/>
          <a:lstStyle>
            <a:lvl1pPr>
              <a:defRPr sz="5300" b="1">
                <a:solidFill>
                  <a:srgbClr val="134770"/>
                </a:solidFill>
              </a:defRPr>
            </a:lvl1pPr>
          </a:lstStyle>
          <a:p>
            <a:r>
              <a:t>prática</a:t>
            </a:r>
          </a:p>
        </p:txBody>
      </p:sp>
      <p:sp>
        <p:nvSpPr>
          <p:cNvPr id="363" name="Criar containers (ubuntu, Redis)…"/>
          <p:cNvSpPr txBox="1">
            <a:spLocks noGrp="1"/>
          </p:cNvSpPr>
          <p:nvPr>
            <p:ph type="body" idx="1"/>
          </p:nvPr>
        </p:nvSpPr>
        <p:spPr>
          <a:xfrm>
            <a:off x="881856" y="1556542"/>
            <a:ext cx="9906000" cy="511324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 err="1"/>
              <a:t>Criar</a:t>
            </a:r>
            <a:r>
              <a:rPr dirty="0"/>
              <a:t> containers (ubuntu, Redis)</a:t>
            </a:r>
          </a:p>
          <a:p>
            <a:r>
              <a:rPr dirty="0" err="1"/>
              <a:t>Listar</a:t>
            </a:r>
            <a:r>
              <a:rPr dirty="0"/>
              <a:t> containers</a:t>
            </a:r>
          </a:p>
          <a:p>
            <a:r>
              <a:rPr dirty="0" err="1"/>
              <a:t>Entrar</a:t>
            </a:r>
            <a:r>
              <a:rPr dirty="0"/>
              <a:t> no container</a:t>
            </a:r>
          </a:p>
          <a:p>
            <a:r>
              <a:rPr dirty="0" err="1"/>
              <a:t>Persistência</a:t>
            </a:r>
            <a:r>
              <a:rPr dirty="0"/>
              <a:t> (dentro do container)</a:t>
            </a:r>
          </a:p>
          <a:p>
            <a:r>
              <a:rPr dirty="0"/>
              <a:t>Volumes</a:t>
            </a:r>
          </a:p>
          <a:p>
            <a:r>
              <a:rPr dirty="0"/>
              <a:t>Network</a:t>
            </a:r>
          </a:p>
          <a:p>
            <a:r>
              <a:rPr dirty="0"/>
              <a:t>Status</a:t>
            </a:r>
          </a:p>
          <a:p>
            <a:r>
              <a:rPr dirty="0"/>
              <a:t>Logs</a:t>
            </a:r>
            <a:endParaRPr lang="pt-BR" dirty="0"/>
          </a:p>
          <a:p>
            <a:r>
              <a:rPr lang="pt-BR" dirty="0"/>
              <a:t>Variáveis de ambiente</a:t>
            </a:r>
            <a:endParaRPr dirty="0"/>
          </a:p>
          <a:p>
            <a:r>
              <a:rPr dirty="0" err="1"/>
              <a:t>Apagar</a:t>
            </a:r>
            <a:r>
              <a:rPr lang="pt-BR" dirty="0"/>
              <a:t> container</a:t>
            </a:r>
            <a:endParaRPr dirty="0"/>
          </a:p>
        </p:txBody>
      </p:sp>
      <p:pic>
        <p:nvPicPr>
          <p:cNvPr id="364" name="Open-Source-Docker-Tools.png" descr="Open-Source-Docker-Too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839274"/>
            <a:ext cx="6832048" cy="4547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Acessos externos</a:t>
            </a:r>
          </a:p>
        </p:txBody>
      </p:sp>
      <p:sp>
        <p:nvSpPr>
          <p:cNvPr id="367" name="Espaço Reservado para Conteúdo 2"/>
          <p:cNvSpPr txBox="1">
            <a:spLocks noGrp="1"/>
          </p:cNvSpPr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t>Volumes</a:t>
            </a:r>
          </a:p>
          <a:p>
            <a:r>
              <a:t>Portas</a:t>
            </a:r>
          </a:p>
          <a:p>
            <a:r>
              <a:t>Network</a:t>
            </a:r>
          </a:p>
          <a:p>
            <a:r>
              <a:t>Acesso ao container</a:t>
            </a:r>
          </a:p>
          <a:p>
            <a:r>
              <a:t>Segurança</a:t>
            </a:r>
          </a:p>
        </p:txBody>
      </p:sp>
      <p:pic>
        <p:nvPicPr>
          <p:cNvPr id="368" name="Imagem 4" descr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59" y="2136294"/>
            <a:ext cx="5561815" cy="3768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5272"/>
                </a:solidFill>
              </a:defRPr>
            </a:lvl1pPr>
          </a:lstStyle>
          <a:p>
            <a:r>
              <a:rPr dirty="0"/>
              <a:t>O que é Docker?</a:t>
            </a:r>
          </a:p>
        </p:txBody>
      </p:sp>
      <p:sp>
        <p:nvSpPr>
          <p:cNvPr id="304" name="Espaço Reservado para Conteúdo 2"/>
          <p:cNvSpPr txBox="1">
            <a:spLocks noGrp="1"/>
          </p:cNvSpPr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98881" indent="-198881" defTabSz="795527">
              <a:lnSpc>
                <a:spcPct val="96000"/>
              </a:lnSpc>
              <a:spcBef>
                <a:spcPts val="800"/>
              </a:spcBef>
              <a:defRPr sz="1914"/>
            </a:pPr>
            <a:r>
              <a:t>História</a:t>
            </a:r>
          </a:p>
          <a:p>
            <a:pPr marL="198881" indent="-198881" defTabSz="795527">
              <a:lnSpc>
                <a:spcPct val="96000"/>
              </a:lnSpc>
              <a:spcBef>
                <a:spcPts val="800"/>
              </a:spcBef>
              <a:defRPr sz="1914"/>
            </a:pPr>
            <a:r>
              <a:t>O que não é Docker</a:t>
            </a:r>
          </a:p>
          <a:p>
            <a:pPr marL="198881" indent="-198881" defTabSz="795527">
              <a:lnSpc>
                <a:spcPct val="96000"/>
              </a:lnSpc>
              <a:spcBef>
                <a:spcPts val="800"/>
              </a:spcBef>
              <a:defRPr sz="1914"/>
            </a:pPr>
            <a:r>
              <a:t>O que é Docker</a:t>
            </a:r>
          </a:p>
          <a:p>
            <a:pPr marL="198881" indent="-198881" defTabSz="795527">
              <a:lnSpc>
                <a:spcPct val="96000"/>
              </a:lnSpc>
              <a:spcBef>
                <a:spcPts val="800"/>
              </a:spcBef>
              <a:defRPr sz="1914"/>
            </a:pPr>
            <a:r>
              <a:t>Docker Linux</a:t>
            </a:r>
          </a:p>
          <a:p>
            <a:pPr marL="198881" indent="-198881" defTabSz="795527">
              <a:lnSpc>
                <a:spcPct val="96000"/>
              </a:lnSpc>
              <a:spcBef>
                <a:spcPts val="800"/>
              </a:spcBef>
              <a:defRPr sz="1914"/>
            </a:pPr>
            <a:r>
              <a:t>Docker Windows</a:t>
            </a:r>
          </a:p>
          <a:p>
            <a:pPr marL="198881" indent="-198881" defTabSz="795527">
              <a:lnSpc>
                <a:spcPct val="96000"/>
              </a:lnSpc>
              <a:spcBef>
                <a:spcPts val="800"/>
              </a:spcBef>
              <a:defRPr sz="1914"/>
            </a:pPr>
            <a:r>
              <a:t>Docker ARM</a:t>
            </a:r>
          </a:p>
          <a:p>
            <a:pPr marL="198881" indent="-198881" defTabSz="795527">
              <a:lnSpc>
                <a:spcPct val="96000"/>
              </a:lnSpc>
              <a:spcBef>
                <a:spcPts val="800"/>
              </a:spcBef>
              <a:defRPr sz="1914"/>
            </a:pPr>
            <a:r>
              <a:t>Nvidia-Docker</a:t>
            </a:r>
          </a:p>
          <a:p>
            <a:pPr marL="198881" indent="-198881" defTabSz="795527">
              <a:lnSpc>
                <a:spcPct val="96000"/>
              </a:lnSpc>
              <a:spcBef>
                <a:spcPts val="800"/>
              </a:spcBef>
              <a:defRPr sz="1914"/>
            </a:pPr>
            <a:r>
              <a:t>Vantagens</a:t>
            </a:r>
          </a:p>
          <a:p>
            <a:pPr marL="198881" indent="-198881" defTabSz="795527">
              <a:lnSpc>
                <a:spcPct val="96000"/>
              </a:lnSpc>
              <a:spcBef>
                <a:spcPts val="800"/>
              </a:spcBef>
              <a:defRPr sz="1914"/>
            </a:pPr>
            <a:r>
              <a:t>Outras opções</a:t>
            </a:r>
            <a:br/>
            <a:r>
              <a:t>RKT, LXC – LXD, Apache Mesos, OpenVZ, etc…</a:t>
            </a:r>
          </a:p>
        </p:txBody>
      </p:sp>
      <p:pic>
        <p:nvPicPr>
          <p:cNvPr id="305" name="Imagem 4" descr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00" y="1542168"/>
            <a:ext cx="5993463" cy="3773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Docker compose</a:t>
            </a:r>
          </a:p>
        </p:txBody>
      </p:sp>
      <p:sp>
        <p:nvSpPr>
          <p:cNvPr id="371" name="Espaço Reservado para Conteúdo 2"/>
          <p:cNvSpPr txBox="1">
            <a:spLocks noGrp="1"/>
          </p:cNvSpPr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t>Docker compose engine</a:t>
            </a:r>
          </a:p>
          <a:p>
            <a:r>
              <a:t>Para que serve? (Multiplos Containers)</a:t>
            </a:r>
          </a:p>
          <a:p>
            <a:r>
              <a:t>Quando usar</a:t>
            </a:r>
          </a:p>
          <a:p>
            <a:r>
              <a:t>Yaml</a:t>
            </a:r>
          </a:p>
          <a:p>
            <a:r>
              <a:t>Vantagens</a:t>
            </a:r>
          </a:p>
        </p:txBody>
      </p:sp>
      <p:pic>
        <p:nvPicPr>
          <p:cNvPr id="372" name="Imagem 4" descr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69" y="1147270"/>
            <a:ext cx="4002296" cy="4900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1"/>
          <p:cNvSpPr txBox="1">
            <a:spLocks noGrp="1"/>
          </p:cNvSpPr>
          <p:nvPr>
            <p:ph type="body" sz="quarter" idx="1"/>
          </p:nvPr>
        </p:nvSpPr>
        <p:spPr>
          <a:xfrm>
            <a:off x="2699867" y="2021558"/>
            <a:ext cx="5530362" cy="2280093"/>
          </a:xfrm>
          <a:prstGeom prst="rect">
            <a:avLst/>
          </a:prstGeom>
          <a:solidFill>
            <a:srgbClr val="F5F5F5"/>
          </a:solidFill>
        </p:spPr>
        <p:txBody>
          <a:bodyPr lIns="0" tIns="0" rIns="0" bIns="0" anchor="ctr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version: '3’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services: web: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build: . ports: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- "5000:5000"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 err="1"/>
              <a:t>redis</a:t>
            </a:r>
            <a:r>
              <a:rPr dirty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image: "</a:t>
            </a:r>
            <a:r>
              <a:rPr dirty="0" err="1"/>
              <a:t>redis:alpine</a:t>
            </a:r>
            <a:r>
              <a:rPr dirty="0"/>
              <a:t>"</a:t>
            </a:r>
            <a:r>
              <a:rPr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75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ARQUIVO DOCKER COMPOSE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rática"/>
          <p:cNvSpPr txBox="1">
            <a:spLocks noGrp="1"/>
          </p:cNvSpPr>
          <p:nvPr>
            <p:ph type="title"/>
          </p:nvPr>
        </p:nvSpPr>
        <p:spPr>
          <a:xfrm>
            <a:off x="3910012" y="466118"/>
            <a:ext cx="9905999" cy="1478571"/>
          </a:xfrm>
          <a:prstGeom prst="rect">
            <a:avLst/>
          </a:prstGeom>
        </p:spPr>
        <p:txBody>
          <a:bodyPr/>
          <a:lstStyle>
            <a:lvl1pPr>
              <a:defRPr sz="5300" b="1">
                <a:solidFill>
                  <a:srgbClr val="134770"/>
                </a:solidFill>
              </a:defRPr>
            </a:lvl1pPr>
          </a:lstStyle>
          <a:p>
            <a:r>
              <a:t>prática</a:t>
            </a:r>
          </a:p>
        </p:txBody>
      </p:sp>
      <p:sp>
        <p:nvSpPr>
          <p:cNvPr id="378" name="Criar compose-file…"/>
          <p:cNvSpPr txBox="1">
            <a:spLocks noGrp="1"/>
          </p:cNvSpPr>
          <p:nvPr>
            <p:ph type="body" idx="1"/>
          </p:nvPr>
        </p:nvSpPr>
        <p:spPr>
          <a:xfrm>
            <a:off x="881856" y="1658142"/>
            <a:ext cx="9906000" cy="5113241"/>
          </a:xfrm>
          <a:prstGeom prst="rect">
            <a:avLst/>
          </a:prstGeom>
        </p:spPr>
        <p:txBody>
          <a:bodyPr/>
          <a:lstStyle/>
          <a:p>
            <a:r>
              <a:t>Criar compose-file</a:t>
            </a:r>
          </a:p>
          <a:p>
            <a:r>
              <a:t>Listar serviço</a:t>
            </a:r>
          </a:p>
          <a:p>
            <a:r>
              <a:t>Parar serviço</a:t>
            </a:r>
          </a:p>
          <a:p>
            <a:r>
              <a:t>Remover serviço</a:t>
            </a:r>
          </a:p>
        </p:txBody>
      </p:sp>
      <p:pic>
        <p:nvPicPr>
          <p:cNvPr id="379" name="Open-Source-Docker-Tools.png" descr="Open-Source-Docker-Too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1560923"/>
            <a:ext cx="6832048" cy="4547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rPr lang="pt-BR" dirty="0" err="1"/>
              <a:t>Swarm</a:t>
            </a:r>
            <a:endParaRPr dirty="0"/>
          </a:p>
        </p:txBody>
      </p:sp>
      <p:sp>
        <p:nvSpPr>
          <p:cNvPr id="382" name="Espaço Reservado para Conteúdo 2"/>
          <p:cNvSpPr txBox="1">
            <a:spLocks noGrp="1"/>
          </p:cNvSpPr>
          <p:nvPr>
            <p:ph type="body" sz="quarter" idx="1"/>
          </p:nvPr>
        </p:nvSpPr>
        <p:spPr>
          <a:xfrm>
            <a:off x="1143000" y="2249486"/>
            <a:ext cx="3048001" cy="35417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4027" indent="-224027" defTabSz="896111">
              <a:lnSpc>
                <a:spcPct val="108000"/>
              </a:lnSpc>
              <a:spcBef>
                <a:spcPts val="900"/>
              </a:spcBef>
              <a:defRPr sz="2156"/>
            </a:pPr>
            <a:r>
              <a:rPr dirty="0"/>
              <a:t>Por que?</a:t>
            </a:r>
          </a:p>
          <a:p>
            <a:pPr marL="224027" indent="-224027" defTabSz="896111">
              <a:lnSpc>
                <a:spcPct val="108000"/>
              </a:lnSpc>
              <a:spcBef>
                <a:spcPts val="900"/>
              </a:spcBef>
              <a:defRPr sz="2156"/>
            </a:pPr>
            <a:r>
              <a:rPr dirty="0"/>
              <a:t>Compose file - </a:t>
            </a:r>
            <a:r>
              <a:rPr dirty="0" err="1"/>
              <a:t>Yaml</a:t>
            </a:r>
            <a:endParaRPr dirty="0"/>
          </a:p>
          <a:p>
            <a:pPr marL="224027" indent="-224027" defTabSz="896111">
              <a:lnSpc>
                <a:spcPct val="108000"/>
              </a:lnSpc>
              <a:spcBef>
                <a:spcPts val="900"/>
              </a:spcBef>
              <a:defRPr sz="2156"/>
            </a:pPr>
            <a:r>
              <a:rPr dirty="0"/>
              <a:t>Services</a:t>
            </a:r>
          </a:p>
          <a:p>
            <a:pPr marL="224027" indent="-224027" defTabSz="896111">
              <a:lnSpc>
                <a:spcPct val="108000"/>
              </a:lnSpc>
              <a:spcBef>
                <a:spcPts val="900"/>
              </a:spcBef>
              <a:defRPr sz="2156"/>
            </a:pPr>
            <a:r>
              <a:rPr lang="pt-BR" dirty="0"/>
              <a:t>O que é o </a:t>
            </a:r>
            <a:r>
              <a:rPr dirty="0"/>
              <a:t>Swarm</a:t>
            </a:r>
            <a:r>
              <a:rPr lang="pt-BR" dirty="0"/>
              <a:t>?</a:t>
            </a:r>
            <a:endParaRPr dirty="0"/>
          </a:p>
        </p:txBody>
      </p:sp>
      <p:pic>
        <p:nvPicPr>
          <p:cNvPr id="383" name="image4-1-1024x1009.png" descr="image4-1-1024x1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057523"/>
            <a:ext cx="4916474" cy="4844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 1"/>
          <p:cNvSpPr txBox="1">
            <a:spLocks noGrp="1"/>
          </p:cNvSpPr>
          <p:nvPr>
            <p:ph type="body" sz="half" idx="1"/>
          </p:nvPr>
        </p:nvSpPr>
        <p:spPr>
          <a:xfrm>
            <a:off x="2898650" y="1054612"/>
            <a:ext cx="5847756" cy="5604080"/>
          </a:xfrm>
          <a:prstGeom prst="rect">
            <a:avLst/>
          </a:prstGeom>
          <a:solidFill>
            <a:srgbClr val="F5F5F5"/>
          </a:solidFill>
        </p:spPr>
        <p:txBody>
          <a:bodyPr lIns="0" tIns="0" rIns="0" bIns="0" anchor="ctr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 err="1"/>
              <a:t>version</a:t>
            </a:r>
            <a:r>
              <a:rPr lang="pt-BR" dirty="0"/>
              <a:t>: "3"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</a:t>
            </a:r>
            <a:r>
              <a:rPr lang="pt-BR" dirty="0" err="1"/>
              <a:t>services</a:t>
            </a:r>
            <a:r>
              <a:rPr lang="pt-BR" dirty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web: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</a:t>
            </a:r>
            <a:r>
              <a:rPr lang="pt-BR" dirty="0" err="1"/>
              <a:t>image</a:t>
            </a:r>
            <a:r>
              <a:rPr lang="pt-BR" dirty="0"/>
              <a:t>: </a:t>
            </a:r>
            <a:r>
              <a:rPr lang="pt-BR" dirty="0" err="1"/>
              <a:t>username</a:t>
            </a:r>
            <a:r>
              <a:rPr lang="pt-BR" dirty="0"/>
              <a:t>/</a:t>
            </a:r>
            <a:r>
              <a:rPr lang="pt-BR" dirty="0" err="1"/>
              <a:t>repo:tag</a:t>
            </a:r>
            <a:r>
              <a:rPr lang="pt-BR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</a:t>
            </a:r>
            <a:r>
              <a:rPr lang="pt-BR" dirty="0" err="1"/>
              <a:t>deploy</a:t>
            </a:r>
            <a:r>
              <a:rPr lang="pt-BR" dirty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replicas: 5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</a:t>
            </a:r>
            <a:r>
              <a:rPr lang="pt-BR" dirty="0" err="1"/>
              <a:t>resources</a:t>
            </a:r>
            <a:r>
              <a:rPr lang="pt-BR" dirty="0"/>
              <a:t>: 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     </a:t>
            </a:r>
            <a:r>
              <a:rPr lang="pt-BR" dirty="0" err="1"/>
              <a:t>imits</a:t>
            </a:r>
            <a:r>
              <a:rPr lang="pt-BR" dirty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         </a:t>
            </a:r>
            <a:r>
              <a:rPr lang="pt-BR" dirty="0" err="1"/>
              <a:t>cpus</a:t>
            </a:r>
            <a:r>
              <a:rPr lang="pt-BR" dirty="0"/>
              <a:t>: "0.1"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         </a:t>
            </a:r>
            <a:r>
              <a:rPr lang="pt-BR" dirty="0" err="1"/>
              <a:t>memory</a:t>
            </a:r>
            <a:r>
              <a:rPr lang="pt-BR" dirty="0"/>
              <a:t>: 50M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</a:t>
            </a:r>
            <a:r>
              <a:rPr lang="pt-BR" dirty="0" err="1"/>
              <a:t>restart_policy</a:t>
            </a:r>
            <a:r>
              <a:rPr lang="pt-BR" dirty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      </a:t>
            </a:r>
            <a:r>
              <a:rPr lang="pt-BR" dirty="0" err="1"/>
              <a:t>condition</a:t>
            </a:r>
            <a:r>
              <a:rPr lang="pt-BR" dirty="0"/>
              <a:t>: </a:t>
            </a:r>
            <a:r>
              <a:rPr lang="pt-BR" dirty="0" err="1"/>
              <a:t>on-failure</a:t>
            </a:r>
            <a:r>
              <a:rPr lang="pt-BR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      </a:t>
            </a:r>
            <a:r>
              <a:rPr lang="pt-BR" dirty="0" err="1"/>
              <a:t>ports</a:t>
            </a:r>
            <a:r>
              <a:rPr lang="pt-BR" dirty="0"/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          - "4000:80"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      networks: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             - </a:t>
            </a:r>
            <a:r>
              <a:rPr lang="pt-BR" dirty="0" err="1"/>
              <a:t>webnet</a:t>
            </a:r>
            <a:r>
              <a:rPr lang="pt-BR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networks: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pt-BR" dirty="0"/>
              <a:t>       </a:t>
            </a:r>
            <a:r>
              <a:rPr lang="pt-BR" dirty="0" err="1"/>
              <a:t>webnet</a:t>
            </a:r>
            <a:r>
              <a:rPr lang="pt-BR" dirty="0"/>
              <a:t>: </a:t>
            </a:r>
          </a:p>
        </p:txBody>
      </p:sp>
      <p:sp>
        <p:nvSpPr>
          <p:cNvPr id="392" name="Título 1"/>
          <p:cNvSpPr txBox="1">
            <a:spLocks noGrp="1"/>
          </p:cNvSpPr>
          <p:nvPr>
            <p:ph type="title"/>
          </p:nvPr>
        </p:nvSpPr>
        <p:spPr>
          <a:xfrm>
            <a:off x="1236829" y="-114723"/>
            <a:ext cx="9905998" cy="1478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ARQUIVO DOCKER SERVICES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Kubernetes…"/>
          <p:cNvSpPr txBox="1">
            <a:spLocks noGrp="1"/>
          </p:cNvSpPr>
          <p:nvPr>
            <p:ph type="body" sz="quarter" idx="1"/>
          </p:nvPr>
        </p:nvSpPr>
        <p:spPr>
          <a:xfrm>
            <a:off x="1143000" y="1741486"/>
            <a:ext cx="3048001" cy="35417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r>
              <a:t>Kubernetes</a:t>
            </a:r>
          </a:p>
          <a:p>
            <a:pPr>
              <a:lnSpc>
                <a:spcPct val="108000"/>
              </a:lnSpc>
              <a:defRPr sz="2200"/>
            </a:pPr>
            <a:r>
              <a:t>Mesosphere</a:t>
            </a:r>
          </a:p>
          <a:p>
            <a:pPr>
              <a:lnSpc>
                <a:spcPct val="108000"/>
              </a:lnSpc>
              <a:defRPr sz="2200"/>
            </a:pPr>
            <a:r>
              <a:t>CoreOS</a:t>
            </a:r>
          </a:p>
          <a:p>
            <a:pPr>
              <a:lnSpc>
                <a:spcPct val="108000"/>
              </a:lnSpc>
              <a:defRPr sz="2200"/>
            </a:pPr>
            <a:r>
              <a:t>Rancher</a:t>
            </a:r>
          </a:p>
          <a:p>
            <a:pPr>
              <a:lnSpc>
                <a:spcPct val="108000"/>
              </a:lnSpc>
              <a:defRPr sz="2200"/>
            </a:pPr>
            <a:r>
              <a:t>Portainer</a:t>
            </a:r>
          </a:p>
        </p:txBody>
      </p:sp>
      <p:pic>
        <p:nvPicPr>
          <p:cNvPr id="395" name="kuberneteslogo.eabc6359f48c8e30b7a138c18177f3fd39338e05.png" descr="kuberneteslogo.eabc6359f48c8e30b7a138c18177f3fd39338e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301" y="202103"/>
            <a:ext cx="30480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CoreOS.svg.png" descr="CoreO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37" y="2789436"/>
            <a:ext cx="4544577" cy="1755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mesosphere-logo.png" descr="mesosphere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341" y="912589"/>
            <a:ext cx="3343498" cy="3343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Rancher-Logo.png" descr="Rancher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32" y="3683501"/>
            <a:ext cx="4360665" cy="261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68747470733a2f2f706f727461696e65722e696f2f696d616765732f6c6f676f5f616c742e706e67.png" descr="68747470733a2f2f706f727461696e65722e696f2f696d616765732f6c6f676f5f616c742e706e6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643" y="4433303"/>
            <a:ext cx="3601499" cy="2006099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Outros orquestradores"/>
          <p:cNvSpPr txBox="1">
            <a:spLocks noGrp="1"/>
          </p:cNvSpPr>
          <p:nvPr>
            <p:ph type="title"/>
          </p:nvPr>
        </p:nvSpPr>
        <p:spPr>
          <a:xfrm>
            <a:off x="1143001" y="389918"/>
            <a:ext cx="9905999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Outros orquestradores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Stack docker</a:t>
            </a:r>
          </a:p>
        </p:txBody>
      </p:sp>
      <p:pic>
        <p:nvPicPr>
          <p:cNvPr id="403" name="Imagem 4" descr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81" y="2154553"/>
            <a:ext cx="4371697" cy="3650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12 (twelve) factor…"/>
          <p:cNvSpPr txBox="1">
            <a:spLocks noGrp="1"/>
          </p:cNvSpPr>
          <p:nvPr>
            <p:ph type="body" idx="1"/>
          </p:nvPr>
        </p:nvSpPr>
        <p:spPr>
          <a:xfrm>
            <a:off x="958056" y="1429542"/>
            <a:ext cx="7900789" cy="4362949"/>
          </a:xfrm>
          <a:prstGeom prst="rect">
            <a:avLst/>
          </a:prstGeom>
        </p:spPr>
        <p:txBody>
          <a:bodyPr/>
          <a:lstStyle/>
          <a:p>
            <a:pPr marL="270209" indent="-270209" defTabSz="704087">
              <a:lnSpc>
                <a:spcPct val="90000"/>
              </a:lnSpc>
              <a:spcBef>
                <a:spcPts val="700"/>
              </a:spcBef>
              <a:buSzPct val="100000"/>
              <a:buFontTx/>
              <a:defRPr sz="2695" cap="all"/>
            </a:pPr>
            <a:r>
              <a:rPr b="1" dirty="0"/>
              <a:t>12 (twelve) factor</a:t>
            </a:r>
            <a:r>
              <a:rPr dirty="0"/>
              <a:t> </a:t>
            </a:r>
          </a:p>
          <a:p>
            <a:pPr marL="270209" indent="-270209" defTabSz="704087">
              <a:lnSpc>
                <a:spcPct val="90000"/>
              </a:lnSpc>
              <a:spcBef>
                <a:spcPts val="700"/>
              </a:spcBef>
              <a:buSzPct val="100000"/>
              <a:buFontTx/>
              <a:defRPr sz="2695" cap="all"/>
            </a:pPr>
            <a:endParaRPr dirty="0"/>
          </a:p>
          <a:p>
            <a:pPr marL="0" indent="0" defTabSz="704087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sz="2079" b="1" cap="all"/>
            </a:pPr>
            <a:r>
              <a:rPr dirty="0" err="1"/>
              <a:t>recomendações</a:t>
            </a:r>
            <a:r>
              <a:rPr dirty="0"/>
              <a:t> para </a:t>
            </a:r>
            <a:r>
              <a:rPr dirty="0" err="1"/>
              <a:t>construir</a:t>
            </a:r>
            <a:r>
              <a:rPr dirty="0"/>
              <a:t> </a:t>
            </a:r>
            <a:r>
              <a:rPr dirty="0" err="1"/>
              <a:t>aplicações</a:t>
            </a:r>
            <a:r>
              <a:rPr dirty="0"/>
              <a:t> </a:t>
            </a:r>
          </a:p>
          <a:p>
            <a:pPr marL="0" indent="0" defTabSz="704087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sz="2079" b="1" cap="all"/>
            </a:pPr>
            <a:r>
              <a:rPr dirty="0"/>
              <a:t>container/cloud friendly</a:t>
            </a:r>
          </a:p>
          <a:p>
            <a:pPr marL="0" indent="0" defTabSz="704087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sz="1925" i="1" cap="all"/>
            </a:pPr>
            <a:r>
              <a:rPr dirty="0"/>
              <a:t>http://12factor.net/</a:t>
            </a:r>
            <a:endParaRPr dirty="0">
              <a:hlinkClick r:id="rId2"/>
            </a:endParaRPr>
          </a:p>
          <a:p>
            <a:pPr marL="0" indent="0" defTabSz="704087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sz="2695" cap="all"/>
            </a:pPr>
            <a:endParaRPr dirty="0">
              <a:hlinkClick r:id="rId2"/>
            </a:endParaRPr>
          </a:p>
          <a:p>
            <a:pPr marL="270209" indent="-270209" defTabSz="704087">
              <a:lnSpc>
                <a:spcPct val="90000"/>
              </a:lnSpc>
              <a:spcBef>
                <a:spcPts val="700"/>
              </a:spcBef>
              <a:buSzPct val="100000"/>
              <a:buFontTx/>
              <a:defRPr sz="2695" b="1" cap="all"/>
            </a:pPr>
            <a:r>
              <a:rPr dirty="0"/>
              <a:t>Docker container on Desktop</a:t>
            </a:r>
          </a:p>
          <a:p>
            <a:pPr marL="0" indent="0" defTabSz="704087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sz="2695" b="1" cap="all"/>
            </a:pPr>
            <a:br>
              <a:rPr dirty="0"/>
            </a:br>
            <a:r>
              <a:rPr sz="2079" dirty="0" err="1"/>
              <a:t>Aplicações</a:t>
            </a:r>
            <a:r>
              <a:rPr sz="2079" dirty="0"/>
              <a:t> desktop com docker</a:t>
            </a:r>
            <a:br>
              <a:rPr sz="2079" dirty="0"/>
            </a:br>
            <a:r>
              <a:rPr sz="1925" b="0" i="1" dirty="0">
                <a:uFill>
                  <a:solidFill>
                    <a:srgbClr val="B8FA56"/>
                  </a:solidFill>
                </a:uFill>
              </a:rPr>
              <a:t>https://blog.jessfraz.com/post/docker-containers-on-the-desktop/</a:t>
            </a:r>
            <a:endParaRPr sz="1925" b="0" i="1" dirty="0">
              <a:uFill>
                <a:solidFill>
                  <a:srgbClr val="B8FA56"/>
                </a:solidFill>
              </a:uFill>
              <a:hlinkClick r:id="rId3"/>
            </a:endParaRPr>
          </a:p>
        </p:txBody>
      </p:sp>
      <p:sp>
        <p:nvSpPr>
          <p:cNvPr id="406" name="Título 1"/>
          <p:cNvSpPr txBox="1"/>
          <p:nvPr/>
        </p:nvSpPr>
        <p:spPr>
          <a:xfrm>
            <a:off x="1141413" y="364518"/>
            <a:ext cx="9905998" cy="115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134770"/>
                </a:solidFill>
              </a:defRPr>
            </a:lvl1pPr>
          </a:lstStyle>
          <a:p>
            <a:r>
              <a:t>Dicas</a:t>
            </a:r>
          </a:p>
        </p:txBody>
      </p:sp>
      <p:pic>
        <p:nvPicPr>
          <p:cNvPr id="407" name="docker-tips-and-tricks-92efa4f3cccffb29a7369417a3f9e884a77a918d152a0d2c1636c064a4dd2169.png" descr="docker-tips-and-tricks-92efa4f3cccffb29a7369417a3f9e884a77a918d152a0d2c1636c064a4dd216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752" y="1729214"/>
            <a:ext cx="5229332" cy="2942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ítulo 1"/>
          <p:cNvSpPr txBox="1"/>
          <p:nvPr/>
        </p:nvSpPr>
        <p:spPr>
          <a:xfrm>
            <a:off x="1141413" y="364518"/>
            <a:ext cx="9905998" cy="115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134770"/>
                </a:solidFill>
              </a:defRPr>
            </a:lvl1pPr>
          </a:lstStyle>
          <a:p>
            <a:r>
              <a:t>cloud</a:t>
            </a:r>
          </a:p>
        </p:txBody>
      </p:sp>
      <p:pic>
        <p:nvPicPr>
          <p:cNvPr id="410" name="Compute_AmazonECS_LARGE2-273x300.png" descr="Compute_AmazonECS_LARGE2-273x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879600"/>
            <a:ext cx="2263691" cy="2487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1_p6Nc3zVTadBSQDd7cXvzDw.png" descr="1_p6Nc3zVTadBSQDd7cXvzD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573" y="1790718"/>
            <a:ext cx="2473013" cy="222159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GCP - Container"/>
          <p:cNvSpPr txBox="1"/>
          <p:nvPr/>
        </p:nvSpPr>
        <p:spPr>
          <a:xfrm>
            <a:off x="5195573" y="3897630"/>
            <a:ext cx="2473013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/>
            </a:lvl1pPr>
          </a:lstStyle>
          <a:p>
            <a:r>
              <a:t>GCP - Container</a:t>
            </a:r>
          </a:p>
        </p:txBody>
      </p:sp>
      <p:pic>
        <p:nvPicPr>
          <p:cNvPr id="413" name="fd7cc81b-8f38-472b-b7b8-6c8da0057a89.png" descr="fd7cc81b-8f38-472b-b7b8-6c8da0057a8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850" y="1879600"/>
            <a:ext cx="2678537" cy="2487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o que vem depois de containers?"/>
          <p:cNvSpPr txBox="1">
            <a:spLocks noGrp="1"/>
          </p:cNvSpPr>
          <p:nvPr>
            <p:ph type="title"/>
          </p:nvPr>
        </p:nvSpPr>
        <p:spPr>
          <a:xfrm>
            <a:off x="1143001" y="389918"/>
            <a:ext cx="9905999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o que vem depois de containers?</a:t>
            </a:r>
          </a:p>
        </p:txBody>
      </p:sp>
      <p:pic>
        <p:nvPicPr>
          <p:cNvPr id="416" name="amazon_lambda.png" descr="amazon_lamb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2730500"/>
            <a:ext cx="4572000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1_2KyQBP3r911sr6C3-Dh_Jg.png" descr="1_2KyQBP3r911sr6C3-Dh_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16" y="3048000"/>
            <a:ext cx="4572001" cy="228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openfaas.png" descr="openfaa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2670566"/>
            <a:ext cx="2748213" cy="2532868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erverless"/>
          <p:cNvSpPr txBox="1"/>
          <p:nvPr/>
        </p:nvSpPr>
        <p:spPr>
          <a:xfrm>
            <a:off x="1062181" y="1459230"/>
            <a:ext cx="3207716" cy="904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800" b="1">
                <a:solidFill>
                  <a:srgbClr val="FFFFFF"/>
                </a:solidFill>
              </a:defRPr>
            </a:lvl1pPr>
          </a:lstStyle>
          <a:p>
            <a:r>
              <a:t>Serverless</a:t>
            </a:r>
          </a:p>
        </p:txBody>
      </p:sp>
      <p:pic>
        <p:nvPicPr>
          <p:cNvPr id="420" name="kubeless.png" descr="kubele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0" y="1915159"/>
            <a:ext cx="4779433" cy="1166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FB52263-44FF-4043-9358-EE01F9A72A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5272"/>
                </a:solidFill>
              </a:defRPr>
            </a:lvl1pPr>
          </a:lstStyle>
          <a:p>
            <a:r>
              <a:rPr lang="pt-BR" dirty="0"/>
              <a:t>Código fonte</a:t>
            </a: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A723C8-3754-4FA6-8928-F1C5E858B199}"/>
              </a:ext>
            </a:extLst>
          </p:cNvPr>
          <p:cNvSpPr txBox="1"/>
          <p:nvPr/>
        </p:nvSpPr>
        <p:spPr>
          <a:xfrm flipH="1">
            <a:off x="796243" y="3595816"/>
            <a:ext cx="1025116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pt-BR" sz="54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https://github.com/MarcosCordeiro/workshop-docker</a:t>
            </a:r>
            <a:endParaRPr kumimoji="0" lang="pt-BR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Tw Cen M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9658A8-101A-4695-87DB-A6106E632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50" y="124678"/>
            <a:ext cx="5771893" cy="3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1623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ítulo 1"/>
          <p:cNvSpPr txBox="1">
            <a:spLocks noGrp="1"/>
          </p:cNvSpPr>
          <p:nvPr>
            <p:ph type="title"/>
          </p:nvPr>
        </p:nvSpPr>
        <p:spPr>
          <a:xfrm>
            <a:off x="1316342" y="236855"/>
            <a:ext cx="9905998" cy="1478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Referências</a:t>
            </a:r>
          </a:p>
        </p:txBody>
      </p:sp>
      <p:pic>
        <p:nvPicPr>
          <p:cNvPr id="423" name="Imagem 4" descr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539903"/>
            <a:ext cx="2868973" cy="2318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m 6" descr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71" y="747481"/>
            <a:ext cx="2202435" cy="311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m 8" descr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942" y="747481"/>
            <a:ext cx="2202435" cy="3155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m 10" descr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309" y="4120927"/>
            <a:ext cx="1853901" cy="2430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m 12" descr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221" y="4123685"/>
            <a:ext cx="1783355" cy="2318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m 14" descr="Imagem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942" y="4120927"/>
            <a:ext cx="1640703" cy="243067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aixaDeTexto 15"/>
          <p:cNvSpPr txBox="1"/>
          <p:nvPr/>
        </p:nvSpPr>
        <p:spPr>
          <a:xfrm>
            <a:off x="1316342" y="2353837"/>
            <a:ext cx="21932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2F2F2"/>
                </a:solidFill>
              </a:defRPr>
            </a:lvl1pPr>
          </a:lstStyle>
          <a:p>
            <a:r>
              <a:t>http://docs.docker.com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ítulo 1"/>
          <p:cNvSpPr txBox="1">
            <a:spLocks noGrp="1"/>
          </p:cNvSpPr>
          <p:nvPr>
            <p:ph type="title"/>
          </p:nvPr>
        </p:nvSpPr>
        <p:spPr>
          <a:xfrm>
            <a:off x="1141413" y="364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Mais referências</a:t>
            </a:r>
          </a:p>
        </p:txBody>
      </p:sp>
      <p:pic>
        <p:nvPicPr>
          <p:cNvPr id="432" name="Imagem 4" descr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64" y="1582874"/>
            <a:ext cx="3849997" cy="294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m 6" descr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13" y="1029315"/>
            <a:ext cx="6577486" cy="3288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1_F6SrJR7_s95r6oCF3ugMZw.png" descr="1_F6SrJR7_s95r6oCF3ugMZ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713" y="4623933"/>
            <a:ext cx="4016185" cy="111819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557A82-6676-4D10-B931-A7BBDFBB729E}"/>
              </a:ext>
            </a:extLst>
          </p:cNvPr>
          <p:cNvSpPr txBox="1"/>
          <p:nvPr/>
        </p:nvSpPr>
        <p:spPr>
          <a:xfrm>
            <a:off x="1320225" y="4368583"/>
            <a:ext cx="347787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https://churrops.io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E7360F-2D2E-4A8F-9D0D-B4499A388099}"/>
              </a:ext>
            </a:extLst>
          </p:cNvPr>
          <p:cNvSpPr txBox="1"/>
          <p:nvPr/>
        </p:nvSpPr>
        <p:spPr>
          <a:xfrm>
            <a:off x="7172432" y="3429000"/>
            <a:ext cx="342016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https://linuxtips.io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5DE78F-0F16-4855-B2C1-01F87A494611}"/>
              </a:ext>
            </a:extLst>
          </p:cNvPr>
          <p:cNvSpPr txBox="1"/>
          <p:nvPr/>
        </p:nvSpPr>
        <p:spPr>
          <a:xfrm>
            <a:off x="3176457" y="5661240"/>
            <a:ext cx="758156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https://médium.com/@</a:t>
            </a:r>
            <a:r>
              <a:rPr kumimoji="0" lang="pt-BR" sz="3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marcoscordeiroJr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Tw Cen MT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Imagem 4" descr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0686"/>
            <a:ext cx="12192000" cy="8560165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aixaDeTexto 5"/>
          <p:cNvSpPr txBox="1"/>
          <p:nvPr/>
        </p:nvSpPr>
        <p:spPr>
          <a:xfrm>
            <a:off x="9012119" y="2006600"/>
            <a:ext cx="2713396" cy="751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 i="1">
                <a:solidFill>
                  <a:srgbClr val="FFFFFF"/>
                </a:solidFill>
              </a:defRPr>
            </a:lvl1pPr>
          </a:lstStyle>
          <a:p>
            <a:r>
              <a:t>Obrigado!!!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EA93F93-54DD-4A31-8D96-B95E09992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5272"/>
                </a:solidFill>
              </a:defRPr>
            </a:lvl1pPr>
          </a:lstStyle>
          <a:p>
            <a:r>
              <a:rPr lang="pt-BR" dirty="0"/>
              <a:t>Play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docker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265976-69E2-4314-BA9E-CF4C168D9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08" y="2657112"/>
            <a:ext cx="5202609" cy="39784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2119F39-74AA-4B5B-AD1A-E850AA8ADBBA}"/>
              </a:ext>
            </a:extLst>
          </p:cNvPr>
          <p:cNvSpPr txBox="1"/>
          <p:nvPr/>
        </p:nvSpPr>
        <p:spPr>
          <a:xfrm>
            <a:off x="1141413" y="1743147"/>
            <a:ext cx="1021903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https://labs.play-with-docker.com/</a:t>
            </a:r>
            <a:endParaRPr kumimoji="0" lang="pt-BR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30932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ítulo 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4770"/>
                </a:solidFill>
              </a:defRPr>
            </a:lvl1pPr>
          </a:lstStyle>
          <a:p>
            <a:r>
              <a:t>História</a:t>
            </a:r>
          </a:p>
        </p:txBody>
      </p:sp>
      <p:pic>
        <p:nvPicPr>
          <p:cNvPr id="308" name="Espaço Reservado para Conteúdo 6" descr="Espaço Reservado para Conteú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72" y="13516"/>
            <a:ext cx="3411110" cy="6830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3ae1f411-7927-4a5e-a37c-5b8804a861ea-2.png" descr="3ae1f411-7927-4a5e-a37c-5b8804a861e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58" y="1811866"/>
            <a:ext cx="5000719" cy="3931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ítulo 1"/>
          <p:cNvSpPr txBox="1"/>
          <p:nvPr/>
        </p:nvSpPr>
        <p:spPr>
          <a:xfrm>
            <a:off x="1059657" y="415318"/>
            <a:ext cx="9905998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255272"/>
                </a:solidFill>
              </a:defRPr>
            </a:lvl1pPr>
          </a:lstStyle>
          <a:p>
            <a:r>
              <a:t>O que é e o que não é Docker?</a:t>
            </a:r>
          </a:p>
        </p:txBody>
      </p:sp>
      <p:sp>
        <p:nvSpPr>
          <p:cNvPr id="312" name="&quot;Docker não é um sistema de virtualização tradicional. Enquanto em um ambiente de virtualização tradicional nós temos um S.O. completo e isolado, dentro do Docker nós temos recursos isolados que utilizando bibliotecas de kernel em comum (entre host e container), isso é possível pois o Docker utiliza como backend uma lib própria chamada libcontainer.”"/>
          <p:cNvSpPr txBox="1">
            <a:spLocks noGrp="1"/>
          </p:cNvSpPr>
          <p:nvPr>
            <p:ph type="body" sz="half" idx="1"/>
          </p:nvPr>
        </p:nvSpPr>
        <p:spPr>
          <a:xfrm>
            <a:off x="989012" y="1708843"/>
            <a:ext cx="6317803" cy="463451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96111">
              <a:lnSpc>
                <a:spcPct val="90000"/>
              </a:lnSpc>
              <a:spcBef>
                <a:spcPts val="900"/>
              </a:spcBef>
              <a:buSzTx/>
              <a:buFontTx/>
              <a:buNone/>
              <a:defRPr sz="2940" i="1" cap="all"/>
            </a:pPr>
            <a:r>
              <a:t>"Docker não é um sistema de virtualização tradicional. Enquanto em um ambiente de virtualização tradicional nós temos um S.O. completo e isolado, dentro do Docker nós temos recursos isolados que utilizando bibliotecas de kernel em comum (entre host e container), isso é possível pois o Docker utiliza como backend uma lib própria chamada</a:t>
            </a:r>
            <a:r>
              <a:rPr b="1"/>
              <a:t> libcontainer</a:t>
            </a:r>
            <a:r>
              <a:t>.”</a:t>
            </a:r>
          </a:p>
        </p:txBody>
      </p:sp>
      <p:pic>
        <p:nvPicPr>
          <p:cNvPr id="313" name="DcNP--nWAAEbnmn.png" descr="DcNP--nWAAEbn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0" y="2014641"/>
            <a:ext cx="4035501" cy="3815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O Libcontainer fornece uma implementação nativa Go para criar contêineres com  namespaces, cgroups, capabilities, e filesystem access controls. Ele permite que você gerencie o ciclo de vida do contêiner que executa operações adicionais depois que o contêiner é criado."/>
          <p:cNvSpPr txBox="1">
            <a:spLocks noGrp="1"/>
          </p:cNvSpPr>
          <p:nvPr>
            <p:ph type="body" sz="half" idx="1"/>
          </p:nvPr>
        </p:nvSpPr>
        <p:spPr>
          <a:xfrm>
            <a:off x="1059656" y="1404142"/>
            <a:ext cx="7733110" cy="242203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500" cap="all"/>
            </a:pPr>
            <a:r>
              <a:t>O Libcontainer fornece uma implementação nativa Go para criar contêineres com  </a:t>
            </a:r>
            <a:r>
              <a:rPr b="1" i="1"/>
              <a:t>namespaces, cgroups, capabilities, e filesystem access controls</a:t>
            </a:r>
            <a:r>
              <a:t>. Ele permite que você gerencie o ciclo de vida do contêiner que executa operações adicionais depois que o contêiner é criado.</a:t>
            </a:r>
          </a:p>
        </p:txBody>
      </p:sp>
      <p:sp>
        <p:nvSpPr>
          <p:cNvPr id="316" name="Título 1"/>
          <p:cNvSpPr txBox="1"/>
          <p:nvPr/>
        </p:nvSpPr>
        <p:spPr>
          <a:xfrm>
            <a:off x="1059657" y="161318"/>
            <a:ext cx="9905998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255272"/>
                </a:solidFill>
              </a:defRPr>
            </a:lvl1pPr>
          </a:lstStyle>
          <a:p>
            <a:r>
              <a:t>Libcontainer</a:t>
            </a:r>
          </a:p>
        </p:txBody>
      </p:sp>
      <p:pic>
        <p:nvPicPr>
          <p:cNvPr id="317" name="go-docker.png" descr="go-dock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196" y="2846974"/>
            <a:ext cx="4858253" cy="2970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ítulo 1"/>
          <p:cNvSpPr txBox="1"/>
          <p:nvPr/>
        </p:nvSpPr>
        <p:spPr>
          <a:xfrm>
            <a:off x="1440657" y="-372082"/>
            <a:ext cx="9905998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255272"/>
                </a:solidFill>
              </a:defRPr>
            </a:lvl1pPr>
          </a:lstStyle>
          <a:p>
            <a:r>
              <a:t>Virtualização</a:t>
            </a:r>
          </a:p>
        </p:txBody>
      </p:sp>
      <p:sp>
        <p:nvSpPr>
          <p:cNvPr id="320" name="Título 1"/>
          <p:cNvSpPr txBox="1"/>
          <p:nvPr/>
        </p:nvSpPr>
        <p:spPr>
          <a:xfrm>
            <a:off x="8171657" y="1583718"/>
            <a:ext cx="9905998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255272"/>
                </a:solidFill>
              </a:defRPr>
            </a:lvl1pPr>
          </a:lstStyle>
          <a:p>
            <a:r>
              <a:t>containers</a:t>
            </a:r>
          </a:p>
        </p:txBody>
      </p:sp>
      <p:pic>
        <p:nvPicPr>
          <p:cNvPr id="321" name="20-1488541015 (1).png" descr="20-1488541015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87903"/>
            <a:ext cx="12192000" cy="6044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ítulo 1"/>
          <p:cNvSpPr txBox="1"/>
          <p:nvPr/>
        </p:nvSpPr>
        <p:spPr>
          <a:xfrm>
            <a:off x="1059657" y="85118"/>
            <a:ext cx="9905998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defTabSz="914400">
              <a:lnSpc>
                <a:spcPct val="90000"/>
              </a:lnSpc>
              <a:defRPr sz="3600" cap="all">
                <a:solidFill>
                  <a:srgbClr val="255272"/>
                </a:solidFill>
              </a:defRPr>
            </a:lvl1pPr>
          </a:lstStyle>
          <a:p>
            <a:r>
              <a:t>docker for windows</a:t>
            </a:r>
          </a:p>
        </p:txBody>
      </p:sp>
      <p:pic>
        <p:nvPicPr>
          <p:cNvPr id="325" name="FeJ_VY4-POSKyZNoZ2tpGrnTzqrqzN7Y9aBZTaXoQ8Q=.png" descr="FeJ_VY4-POSKyZNoZ2tpGrnTzqrqzN7Y9aBZTaXoQ8Q=.png"/>
          <p:cNvPicPr>
            <a:picLocks noChangeAspect="1"/>
          </p:cNvPicPr>
          <p:nvPr/>
        </p:nvPicPr>
        <p:blipFill>
          <a:blip r:embed="rId2"/>
          <a:srcRect r="2323"/>
          <a:stretch>
            <a:fillRect/>
          </a:stretch>
        </p:blipFill>
        <p:spPr>
          <a:xfrm>
            <a:off x="6419636" y="1586425"/>
            <a:ext cx="5339791" cy="3554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vz5N7-Rnqk3bNwLuNpRffrnTzqrqzN7Y9aBZTaXoQ8Q=.png" descr="vz5N7-Rnqk3bNwLuNpRffrnTzqrqzN7Y9aBZTaXoQ8Q=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592815"/>
            <a:ext cx="5466790" cy="35417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B0FAFE3-F395-4AC7-A0AA-701CC1E32046}"/>
              </a:ext>
            </a:extLst>
          </p:cNvPr>
          <p:cNvSpPr txBox="1"/>
          <p:nvPr/>
        </p:nvSpPr>
        <p:spPr>
          <a:xfrm>
            <a:off x="1369119" y="6123056"/>
            <a:ext cx="959653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Tw Cen MT"/>
              </a:rPr>
              <a:t>https://docs.Docker.com/docker-for-windows/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ircuito">
  <a:themeElements>
    <a:clrScheme name="Circuit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o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o">
  <a:themeElements>
    <a:clrScheme name="Circuit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o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533</Words>
  <Application>Microsoft Office PowerPoint</Application>
  <PresentationFormat>Widescreen</PresentationFormat>
  <Paragraphs>140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Courier New</vt:lpstr>
      <vt:lpstr>Tw Cen MT</vt:lpstr>
      <vt:lpstr>Circuito</vt:lpstr>
      <vt:lpstr>Apresentação do PowerPoint</vt:lpstr>
      <vt:lpstr>O que é Docker?</vt:lpstr>
      <vt:lpstr>Código fonte</vt:lpstr>
      <vt:lpstr>Play with docker</vt:lpstr>
      <vt:lpstr>História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DOCKER IMAGE</vt:lpstr>
      <vt:lpstr>ARQUIVO DOCKER IMAGE</vt:lpstr>
      <vt:lpstr>prática</vt:lpstr>
      <vt:lpstr>docker registre e docker-hub</vt:lpstr>
      <vt:lpstr>Containers docker</vt:lpstr>
      <vt:lpstr>prática</vt:lpstr>
      <vt:lpstr>Acessos externos</vt:lpstr>
      <vt:lpstr>Docker compose</vt:lpstr>
      <vt:lpstr>ARQUIVO DOCKER COMPOSE</vt:lpstr>
      <vt:lpstr>prática</vt:lpstr>
      <vt:lpstr>Swarm</vt:lpstr>
      <vt:lpstr>ARQUIVO DOCKER SERVICES</vt:lpstr>
      <vt:lpstr>Outros orquestradores</vt:lpstr>
      <vt:lpstr>Stack docker</vt:lpstr>
      <vt:lpstr>Apresentação do PowerPoint</vt:lpstr>
      <vt:lpstr>Apresentação do PowerPoint</vt:lpstr>
      <vt:lpstr>o que vem depois de containers?</vt:lpstr>
      <vt:lpstr>Referências</vt:lpstr>
      <vt:lpstr>Mais 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Marcos Cordeiro</cp:lastModifiedBy>
  <cp:revision>13</cp:revision>
  <dcterms:modified xsi:type="dcterms:W3CDTF">2019-06-12T00:19:14Z</dcterms:modified>
</cp:coreProperties>
</file>